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426" y="-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CD666F-F565-40DF-B2B3-9955E0BA818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6997C6-8AFC-413E-96F9-F95F7A67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2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6997C6-8AFC-413E-96F9-F95F7A67ED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118" y="1936751"/>
            <a:ext cx="6858000" cy="13363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0235" y="3532909"/>
            <a:ext cx="5647765" cy="15932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3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6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3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2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24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2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8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0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49471" y="249671"/>
            <a:ext cx="1815353" cy="53195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3412" y="249671"/>
            <a:ext cx="5311588" cy="531956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7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7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35" y="4006273"/>
            <a:ext cx="6858000" cy="1238250"/>
          </a:xfrm>
        </p:spPr>
        <p:txBody>
          <a:bodyPr anchor="t"/>
          <a:lstStyle>
            <a:lvl1pPr algn="l">
              <a:defRPr sz="353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7335" y="2642467"/>
            <a:ext cx="6858000" cy="1363806"/>
          </a:xfrm>
        </p:spPr>
        <p:txBody>
          <a:bodyPr anchor="b"/>
          <a:lstStyle>
            <a:lvl1pPr marL="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1pPr>
            <a:lvl2pPr marL="403433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2pPr>
            <a:lvl3pPr marL="806867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3pPr>
            <a:lvl4pPr marL="1210300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61373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2017166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420600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82403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3227466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7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1454728"/>
            <a:ext cx="3563471" cy="4114512"/>
          </a:xfrm>
        </p:spPr>
        <p:txBody>
          <a:bodyPr/>
          <a:lstStyle>
            <a:lvl1pPr>
              <a:defRPr sz="2471"/>
            </a:lvl1pPr>
            <a:lvl2pPr>
              <a:defRPr sz="2118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01353" y="1454728"/>
            <a:ext cx="3563471" cy="4114512"/>
          </a:xfrm>
        </p:spPr>
        <p:txBody>
          <a:bodyPr/>
          <a:lstStyle>
            <a:lvl1pPr>
              <a:defRPr sz="2471"/>
            </a:lvl1pPr>
            <a:lvl2pPr>
              <a:defRPr sz="2118"/>
            </a:lvl2pPr>
            <a:lvl3pPr>
              <a:defRPr sz="1765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4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395557"/>
            <a:ext cx="3564872" cy="58160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1977159"/>
            <a:ext cx="3564872" cy="3592080"/>
          </a:xfrm>
        </p:spPr>
        <p:txBody>
          <a:bodyPr/>
          <a:lstStyle>
            <a:lvl1pPr>
              <a:defRPr sz="2118"/>
            </a:lvl1pPr>
            <a:lvl2pPr>
              <a:defRPr sz="1765"/>
            </a:lvl2pPr>
            <a:lvl3pPr>
              <a:defRPr sz="1588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98552" y="1395557"/>
            <a:ext cx="3566272" cy="58160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98552" y="1977159"/>
            <a:ext cx="3566272" cy="3592080"/>
          </a:xfrm>
        </p:spPr>
        <p:txBody>
          <a:bodyPr/>
          <a:lstStyle>
            <a:lvl1pPr>
              <a:defRPr sz="2118"/>
            </a:lvl1pPr>
            <a:lvl2pPr>
              <a:defRPr sz="1765"/>
            </a:lvl2pPr>
            <a:lvl3pPr>
              <a:defRPr sz="1588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5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7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3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412" y="248227"/>
            <a:ext cx="2654394" cy="1056409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4456" y="248228"/>
            <a:ext cx="4510368" cy="5321012"/>
          </a:xfrm>
        </p:spPr>
        <p:txBody>
          <a:bodyPr/>
          <a:lstStyle>
            <a:lvl1pPr>
              <a:defRPr sz="2824"/>
            </a:lvl1pPr>
            <a:lvl2pPr>
              <a:defRPr sz="2471"/>
            </a:lvl2pPr>
            <a:lvl3pPr>
              <a:defRPr sz="2118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412" y="1304637"/>
            <a:ext cx="2654394" cy="4264603"/>
          </a:xfrm>
        </p:spPr>
        <p:txBody>
          <a:bodyPr/>
          <a:lstStyle>
            <a:lvl1pPr marL="0" indent="0">
              <a:buNone/>
              <a:defRPr sz="1235"/>
            </a:lvl1pPr>
            <a:lvl2pPr marL="403433" indent="0">
              <a:buNone/>
              <a:defRPr sz="1059"/>
            </a:lvl2pPr>
            <a:lvl3pPr marL="806867" indent="0">
              <a:buNone/>
              <a:defRPr sz="882"/>
            </a:lvl3pPr>
            <a:lvl4pPr marL="1210300" indent="0">
              <a:buNone/>
              <a:defRPr sz="794"/>
            </a:lvl4pPr>
            <a:lvl5pPr marL="1613733" indent="0">
              <a:buNone/>
              <a:defRPr sz="794"/>
            </a:lvl5pPr>
            <a:lvl6pPr marL="2017166" indent="0">
              <a:buNone/>
              <a:defRPr sz="794"/>
            </a:lvl6pPr>
            <a:lvl7pPr marL="2420600" indent="0">
              <a:buNone/>
              <a:defRPr sz="794"/>
            </a:lvl7pPr>
            <a:lvl8pPr marL="2824033" indent="0">
              <a:buNone/>
              <a:defRPr sz="794"/>
            </a:lvl8pPr>
            <a:lvl9pPr marL="3227466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9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431" y="4364182"/>
            <a:ext cx="4840941" cy="515216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81431" y="557068"/>
            <a:ext cx="4840941" cy="3740727"/>
          </a:xfrm>
        </p:spPr>
        <p:txBody>
          <a:bodyPr/>
          <a:lstStyle>
            <a:lvl1pPr marL="0" indent="0">
              <a:buNone/>
              <a:defRPr sz="2824"/>
            </a:lvl1pPr>
            <a:lvl2pPr marL="403433" indent="0">
              <a:buNone/>
              <a:defRPr sz="2471"/>
            </a:lvl2pPr>
            <a:lvl3pPr marL="806867" indent="0">
              <a:buNone/>
              <a:defRPr sz="2118"/>
            </a:lvl3pPr>
            <a:lvl4pPr marL="1210300" indent="0">
              <a:buNone/>
              <a:defRPr sz="1765"/>
            </a:lvl4pPr>
            <a:lvl5pPr marL="1613733" indent="0">
              <a:buNone/>
              <a:defRPr sz="1765"/>
            </a:lvl5pPr>
            <a:lvl6pPr marL="2017166" indent="0">
              <a:buNone/>
              <a:defRPr sz="1765"/>
            </a:lvl6pPr>
            <a:lvl7pPr marL="2420600" indent="0">
              <a:buNone/>
              <a:defRPr sz="1765"/>
            </a:lvl7pPr>
            <a:lvl8pPr marL="2824033" indent="0">
              <a:buNone/>
              <a:defRPr sz="1765"/>
            </a:lvl8pPr>
            <a:lvl9pPr marL="3227466" indent="0">
              <a:buNone/>
              <a:defRPr sz="176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1431" y="4879398"/>
            <a:ext cx="4840941" cy="731693"/>
          </a:xfrm>
        </p:spPr>
        <p:txBody>
          <a:bodyPr/>
          <a:lstStyle>
            <a:lvl1pPr marL="0" indent="0">
              <a:buNone/>
              <a:defRPr sz="1235"/>
            </a:lvl1pPr>
            <a:lvl2pPr marL="403433" indent="0">
              <a:buNone/>
              <a:defRPr sz="1059"/>
            </a:lvl2pPr>
            <a:lvl3pPr marL="806867" indent="0">
              <a:buNone/>
              <a:defRPr sz="882"/>
            </a:lvl3pPr>
            <a:lvl4pPr marL="1210300" indent="0">
              <a:buNone/>
              <a:defRPr sz="794"/>
            </a:lvl4pPr>
            <a:lvl5pPr marL="1613733" indent="0">
              <a:buNone/>
              <a:defRPr sz="794"/>
            </a:lvl5pPr>
            <a:lvl6pPr marL="2017166" indent="0">
              <a:buNone/>
              <a:defRPr sz="794"/>
            </a:lvl6pPr>
            <a:lvl7pPr marL="2420600" indent="0">
              <a:buNone/>
              <a:defRPr sz="794"/>
            </a:lvl7pPr>
            <a:lvl8pPr marL="2824033" indent="0">
              <a:buNone/>
              <a:defRPr sz="794"/>
            </a:lvl8pPr>
            <a:lvl9pPr marL="3227466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3412" y="249671"/>
            <a:ext cx="7261412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454728"/>
            <a:ext cx="7261412" cy="411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412" y="5778500"/>
            <a:ext cx="1882588" cy="331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6647" y="5778500"/>
            <a:ext cx="2554941" cy="331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82235" y="5778500"/>
            <a:ext cx="1882588" cy="331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1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06867" rtl="0" eaLnBrk="1" latinLnBrk="0" hangingPunct="1">
        <a:spcBef>
          <a:spcPct val="0"/>
        </a:spcBef>
        <a:buNone/>
        <a:defRPr sz="3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575" indent="-302575" algn="l" defTabSz="806867" rtl="0" eaLnBrk="1" latinLnBrk="0" hangingPunct="1">
        <a:spcBef>
          <a:spcPct val="20000"/>
        </a:spcBef>
        <a:buFont typeface="Arial" pitchFamily="34" charset="0"/>
        <a:buChar char="•"/>
        <a:defRPr sz="2824" kern="1200">
          <a:solidFill>
            <a:schemeClr val="tx1"/>
          </a:solidFill>
          <a:latin typeface="+mn-lt"/>
          <a:ea typeface="+mn-ea"/>
          <a:cs typeface="+mn-cs"/>
        </a:defRPr>
      </a:lvl1pPr>
      <a:lvl2pPr marL="655579" indent="-252146" algn="l" defTabSz="806867" rtl="0" eaLnBrk="1" latinLnBrk="0" hangingPunct="1">
        <a:spcBef>
          <a:spcPct val="20000"/>
        </a:spcBef>
        <a:buFont typeface="Arial" pitchFamily="34" charset="0"/>
        <a:buChar char="–"/>
        <a:defRPr sz="2471" kern="1200">
          <a:solidFill>
            <a:schemeClr val="tx1"/>
          </a:solidFill>
          <a:latin typeface="+mn-lt"/>
          <a:ea typeface="+mn-ea"/>
          <a:cs typeface="+mn-cs"/>
        </a:defRPr>
      </a:lvl2pPr>
      <a:lvl3pPr marL="1008583" indent="-201717" algn="l" defTabSz="806867" rtl="0" eaLnBrk="1" latinLnBrk="0" hangingPunct="1">
        <a:spcBef>
          <a:spcPct val="20000"/>
        </a:spcBef>
        <a:buFont typeface="Arial" pitchFamily="34" charset="0"/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3pPr>
      <a:lvl4pPr marL="1412016" indent="-201717" algn="l" defTabSz="806867" rtl="0" eaLnBrk="1" latinLnBrk="0" hangingPunct="1">
        <a:spcBef>
          <a:spcPct val="20000"/>
        </a:spcBef>
        <a:buFont typeface="Arial" pitchFamily="34" charset="0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15450" indent="-201717" algn="l" defTabSz="806867" rtl="0" eaLnBrk="1" latinLnBrk="0" hangingPunct="1">
        <a:spcBef>
          <a:spcPct val="20000"/>
        </a:spcBef>
        <a:buFont typeface="Arial" pitchFamily="34" charset="0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806867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806867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806867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806867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278208"/>
              </p:ext>
            </p:extLst>
          </p:nvPr>
        </p:nvGraphicFramePr>
        <p:xfrm>
          <a:off x="497747" y="1986480"/>
          <a:ext cx="6006716" cy="1915985"/>
        </p:xfrm>
        <a:graphic>
          <a:graphicData uri="http://schemas.openxmlformats.org/drawingml/2006/table">
            <a:tbl>
              <a:tblPr/>
              <a:tblGrid>
                <a:gridCol w="200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6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514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TUESDAY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Roasted Turkey W/Dressing, Soup Bar 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marR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Home Style Meatloaf, Noodle Bar 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20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  201PP          201 Traditions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Panda Express    Taco Tuesday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WEDNESDAY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Chicken &amp; Andouille Jambalaya, Build your Asian Favorites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 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Lasagna and Build Your Own Gyro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 Traditions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Roasted Jerk Pork Loin</a:t>
                      </a: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THURSDAY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ea typeface="Montserrat Semi-Bold"/>
                        <a:cs typeface="Montserrat Semi-Bold"/>
                        <a:sym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Meatloaf, Build Your Mexican Favorites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Southern Fried Chicken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Fajita Station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201PP         </a:t>
                      </a:r>
                      <a:r>
                        <a:rPr lang="en-US" sz="900" b="1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Traditions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Chuck’s         Roasted Chicken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889354"/>
              </p:ext>
            </p:extLst>
          </p:nvPr>
        </p:nvGraphicFramePr>
        <p:xfrm>
          <a:off x="526846" y="5461870"/>
          <a:ext cx="6026621" cy="2011933"/>
        </p:xfrm>
        <a:graphic>
          <a:graphicData uri="http://schemas.openxmlformats.org/drawingml/2006/table">
            <a:tbl>
              <a:tblPr/>
              <a:tblGrid>
                <a:gridCol w="2004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442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TUESDAY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</a:t>
                      </a: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Chicken Fried Chicken, Loaded Fries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Wing Fling,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Loaded Baked Potato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 201PP         210PP Traditions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Cane’s          Chicken Marsala</a:t>
                      </a:r>
                      <a:endParaRPr lang="en-US" sz="900" b="0" dirty="0"/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WEDNESDAY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Beef Stroganoff 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Brunch Bowl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BBQ District, Republic of Spice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BBQ Beef Brisket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THURSDAY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130EDJ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Pork Chop w/Asian Ginger Glaze, Build Your Own Mexican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marR="0" lvl="0" indent="0" algn="ctr" defTabSz="806867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 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Herb Roasted Turkey Breast, Smashed Burger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   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       </a:t>
                      </a:r>
                      <a:r>
                        <a:rPr lang="en-US" sz="900" b="1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Traditions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Penn Station   Chicken Stir Fry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12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43958"/>
              </p:ext>
            </p:extLst>
          </p:nvPr>
        </p:nvGraphicFramePr>
        <p:xfrm>
          <a:off x="555924" y="7452264"/>
          <a:ext cx="5987823" cy="1732533"/>
        </p:xfrm>
        <a:graphic>
          <a:graphicData uri="http://schemas.openxmlformats.org/drawingml/2006/table">
            <a:tbl>
              <a:tblPr/>
              <a:tblGrid>
                <a:gridCol w="1995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91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TUESDAY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Honey Mustard Pulled Pork, Poke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Grilled Pork Chop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Cajun Creole Bar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201PP          </a:t>
                      </a:r>
                      <a:r>
                        <a:rPr lang="en-US" sz="900" b="1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201PP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Traditions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Panda Exp       Korean BBQ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</a:pPr>
                      <a:endParaRPr lang="en-US" sz="12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WEDNESDAY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10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Chicken Marsala, Carvery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Pot Roast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Bibim</a:t>
                      </a: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Box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Oven Baked Pork Chops</a:t>
                      </a: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THURSDAY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</a:pPr>
                      <a:r>
                        <a:rPr lang="en-US" sz="900" b="1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130EDJ </a:t>
                      </a: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Eggplant Parmesan, Potato Bar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1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170EDJ</a:t>
                      </a: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Asiago Crusted Chicken,</a:t>
                      </a: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endParaRPr lang="en-US" sz="900" b="0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1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201PP      </a:t>
                      </a:r>
                      <a:r>
                        <a:rPr lang="en-US" sz="900" b="1" i="0" u="none" strike="noStrike" spc="119" noProof="0" dirty="0" err="1">
                          <a:solidFill>
                            <a:srgbClr val="605656"/>
                          </a:solidFill>
                          <a:latin typeface="Segoe UI"/>
                        </a:rPr>
                        <a:t>201PP</a:t>
                      </a:r>
                      <a:r>
                        <a:rPr lang="en-US" sz="900" b="1" i="0" u="none" strike="noStrike" spc="119" noProof="0" dirty="0">
                          <a:solidFill>
                            <a:srgbClr val="605656"/>
                          </a:solidFill>
                          <a:latin typeface="Segoe UI"/>
                        </a:rPr>
                        <a:t> traditions</a:t>
                      </a:r>
                      <a:endParaRPr lang="en-US" sz="900" b="1" i="0" u="none" strike="noStrike" spc="119" noProof="0" dirty="0">
                        <a:solidFill>
                          <a:srgbClr val="000000"/>
                        </a:solidFill>
                        <a:latin typeface="Segoe UI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605656"/>
                          </a:solidFill>
                        </a:rPr>
                        <a:t>Soulard Gyro        Jalapeno Meatloaf</a:t>
                      </a:r>
                      <a:endParaRPr lang="en-US" sz="900" b="0" i="0" u="none" strike="noStrike" noProof="0" dirty="0">
                        <a:solidFill>
                          <a:srgbClr val="605656"/>
                        </a:solidFill>
                        <a:sym typeface="Montserrat Semi-Bold"/>
                      </a:endParaRP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utoShape 4"/>
          <p:cNvSpPr/>
          <p:nvPr/>
        </p:nvSpPr>
        <p:spPr>
          <a:xfrm>
            <a:off x="5341268" y="1820805"/>
            <a:ext cx="1185618" cy="0"/>
          </a:xfrm>
          <a:prstGeom prst="line">
            <a:avLst/>
          </a:prstGeom>
          <a:ln w="9525" cap="rnd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336795" y="1129744"/>
            <a:ext cx="2163596" cy="382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806867">
              <a:lnSpc>
                <a:spcPts val="3164"/>
              </a:lnSpc>
              <a:spcBef>
                <a:spcPct val="0"/>
              </a:spcBef>
            </a:pPr>
            <a:r>
              <a:rPr lang="en-US" sz="2552" spc="43">
                <a:solidFill>
                  <a:srgbClr val="545454">
                    <a:alpha val="89804"/>
                  </a:srgbClr>
                </a:solidFill>
                <a:latin typeface="Agrandir Wide"/>
                <a:ea typeface="Agrandir Wide"/>
                <a:cs typeface="Agrandir Wide"/>
                <a:sym typeface="Agrandir Wide"/>
              </a:rPr>
              <a:t>PLANNER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096667" y="1265477"/>
            <a:ext cx="679046" cy="8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NOTES</a:t>
            </a:r>
          </a:p>
        </p:txBody>
      </p:sp>
      <p:sp>
        <p:nvSpPr>
          <p:cNvPr id="10" name="AutoShape 10"/>
          <p:cNvSpPr/>
          <p:nvPr/>
        </p:nvSpPr>
        <p:spPr>
          <a:xfrm>
            <a:off x="5350664" y="1653270"/>
            <a:ext cx="1185618" cy="0"/>
          </a:xfrm>
          <a:prstGeom prst="line">
            <a:avLst/>
          </a:prstGeom>
          <a:ln w="9525" cap="rnd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5318564" y="1500486"/>
            <a:ext cx="1185899" cy="0"/>
          </a:xfrm>
          <a:prstGeom prst="line">
            <a:avLst/>
          </a:prstGeom>
          <a:ln w="9525" cap="rnd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5630862" y="1332145"/>
            <a:ext cx="873601" cy="0"/>
          </a:xfrm>
          <a:prstGeom prst="line">
            <a:avLst/>
          </a:prstGeom>
          <a:ln w="9525" cap="rnd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6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941991"/>
              </p:ext>
            </p:extLst>
          </p:nvPr>
        </p:nvGraphicFramePr>
        <p:xfrm>
          <a:off x="500144" y="3864358"/>
          <a:ext cx="6006717" cy="1514474"/>
        </p:xfrm>
        <a:graphic>
          <a:graphicData uri="http://schemas.openxmlformats.org/drawingml/2006/table">
            <a:tbl>
              <a:tblPr/>
              <a:tblGrid>
                <a:gridCol w="2002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3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27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TUESDAY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10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ea typeface="Montserrat Semi-Bold"/>
                        <a:cs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Bacon Wrapped Pork Loin Pasta Bar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Bacon Wrapped Pork Loin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           210PP Traditions</a:t>
                      </a: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Moe’s              Chicken Parm</a:t>
                      </a: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WEDNESDAY</a:t>
                      </a:r>
                    </a:p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endParaRPr lang="en-US" sz="8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ea typeface="Montserrat Semi-Bold"/>
                        <a:cs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Shepard's Pie, Sizzling Salads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  <a:endParaRPr lang="en-US" dirty="0"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Rotisserie Chicken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Allo</a:t>
                      </a: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Station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 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 Traditions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Cajun Cod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827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ea typeface="Montserrat Semi-Bold"/>
                          <a:cs typeface="Montserrat Semi-Bold"/>
                          <a:sym typeface="Montserrat Semi-Bold"/>
                        </a:rPr>
                        <a:t>THURSDAY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ea typeface="Montserrat Semi-Bold"/>
                        <a:cs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130EDJ 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Braised Briske, Made to Order Bowls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170EDJ</a:t>
                      </a: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EJ Steak House, Fresca</a:t>
                      </a:r>
                      <a:endParaRPr lang="en-US" sz="900" b="0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ctr">
                        <a:lnSpc>
                          <a:spcPts val="1000"/>
                        </a:lnSpc>
                        <a:spcBef>
                          <a:spcPct val="0"/>
                        </a:spcBef>
                        <a:defRPr/>
                      </a:pPr>
                      <a:endParaRPr lang="en-US" sz="900" b="1" u="none" strike="noStrike" spc="119" dirty="0">
                        <a:solidFill>
                          <a:srgbClr val="605656">
                            <a:alpha val="89804"/>
                          </a:srgbClr>
                        </a:solidFill>
                        <a:latin typeface="Montserrat Semi-Bold"/>
                        <a:sym typeface="Montserrat Semi-Bold"/>
                      </a:endParaRP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</a:rPr>
                        <a:t>    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       </a:t>
                      </a:r>
                      <a:r>
                        <a:rPr lang="en-US" sz="900" b="1" u="none" strike="noStrike" spc="119" dirty="0" err="1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201PP</a:t>
                      </a:r>
                      <a:r>
                        <a:rPr lang="en-US" sz="900" b="1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 Traditions</a:t>
                      </a:r>
                    </a:p>
                    <a:p>
                      <a:pPr marL="0" lvl="0" indent="0" algn="l">
                        <a:lnSpc>
                          <a:spcPts val="1000"/>
                        </a:lnSpc>
                        <a:spcBef>
                          <a:spcPct val="0"/>
                        </a:spcBef>
                      </a:pPr>
                      <a:r>
                        <a:rPr lang="en-US" sz="900" b="0" u="none" strike="noStrike" spc="119" dirty="0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Gioia’s Deli  Teriyaki </a:t>
                      </a:r>
                      <a:r>
                        <a:rPr lang="en-US" sz="900" b="0" u="none" strike="noStrike" spc="119">
                          <a:solidFill>
                            <a:srgbClr val="605656">
                              <a:alpha val="89804"/>
                            </a:srgbClr>
                          </a:solidFill>
                          <a:latin typeface="Montserrat Semi-Bold"/>
                          <a:sym typeface="Montserrat Semi-Bold"/>
                        </a:rPr>
                        <a:t>PorkLoin</a:t>
                      </a:r>
                      <a:endParaRPr lang="en-US" sz="1200" dirty="0"/>
                    </a:p>
                  </a:txBody>
                  <a:tcPr marL="71437" marR="71437" marT="71437" marB="71437">
                    <a:lnL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41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Freeform 19"/>
          <p:cNvSpPr/>
          <p:nvPr/>
        </p:nvSpPr>
        <p:spPr>
          <a:xfrm>
            <a:off x="544893" y="287766"/>
            <a:ext cx="896122" cy="891641"/>
          </a:xfrm>
          <a:custGeom>
            <a:avLst/>
            <a:gdLst/>
            <a:ahLst/>
            <a:cxnLst/>
            <a:rect l="l" t="t" r="r" b="b"/>
            <a:pathLst>
              <a:path w="1015605" h="1010527">
                <a:moveTo>
                  <a:pt x="0" y="0"/>
                </a:moveTo>
                <a:lnTo>
                  <a:pt x="1015605" y="0"/>
                </a:lnTo>
                <a:lnTo>
                  <a:pt x="1015605" y="1010527"/>
                </a:lnTo>
                <a:lnTo>
                  <a:pt x="0" y="10105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Freeform 21"/>
          <p:cNvSpPr/>
          <p:nvPr/>
        </p:nvSpPr>
        <p:spPr>
          <a:xfrm rot="19807244">
            <a:off x="77168" y="1478623"/>
            <a:ext cx="762000" cy="355773"/>
          </a:xfrm>
          <a:custGeom>
            <a:avLst/>
            <a:gdLst/>
            <a:ahLst/>
            <a:cxnLst/>
            <a:rect l="l" t="t" r="r" b="b"/>
            <a:pathLst>
              <a:path w="1093608" h="513996">
                <a:moveTo>
                  <a:pt x="0" y="0"/>
                </a:moveTo>
                <a:lnTo>
                  <a:pt x="1093608" y="0"/>
                </a:lnTo>
                <a:lnTo>
                  <a:pt x="1093608" y="513996"/>
                </a:lnTo>
                <a:lnTo>
                  <a:pt x="0" y="51399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806867"/>
            <a:endParaRPr lang="en-US" sz="158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764820" y="1518060"/>
            <a:ext cx="491168" cy="8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MONTH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09424" y="1875895"/>
            <a:ext cx="1568382" cy="84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Week of February 2nd  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48123" y="1155029"/>
            <a:ext cx="1568875" cy="3835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806867">
              <a:lnSpc>
                <a:spcPts val="3215"/>
              </a:lnSpc>
            </a:pPr>
            <a:r>
              <a:rPr lang="en-US" sz="2592" spc="178">
                <a:solidFill>
                  <a:srgbClr val="545454">
                    <a:alpha val="89804"/>
                  </a:srgbClr>
                </a:solidFill>
                <a:latin typeface="Agrandir Wide"/>
                <a:ea typeface="Agrandir Wide"/>
                <a:cs typeface="Agrandir Wide"/>
                <a:sym typeface="Agrandir Wide"/>
              </a:rPr>
              <a:t>FOODIE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205967" y="451274"/>
            <a:ext cx="4688287" cy="43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806867">
              <a:lnSpc>
                <a:spcPts val="3299"/>
              </a:lnSpc>
            </a:pPr>
            <a:r>
              <a:rPr lang="en-US" sz="3600" b="1" spc="395">
                <a:solidFill>
                  <a:srgbClr val="000000"/>
                </a:solidFill>
                <a:latin typeface="Special Elite"/>
                <a:ea typeface="Special Elite"/>
                <a:cs typeface="Special Elite"/>
                <a:sym typeface="Special Elite"/>
              </a:rPr>
              <a:t>NORTH CAMPUS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1C6281B-4B16-EF15-1A5B-B19EC12053ED}"/>
              </a:ext>
            </a:extLst>
          </p:cNvPr>
          <p:cNvSpPr txBox="1"/>
          <p:nvPr/>
        </p:nvSpPr>
        <p:spPr>
          <a:xfrm>
            <a:off x="-455" y="14636"/>
            <a:ext cx="685799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Full menu details available at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EdwardJones.AramarkCafe.com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3CBE8C-952F-9967-0943-CF969E7AE61C}"/>
              </a:ext>
            </a:extLst>
          </p:cNvPr>
          <p:cNvSpPr txBox="1"/>
          <p:nvPr/>
        </p:nvSpPr>
        <p:spPr>
          <a:xfrm>
            <a:off x="-23389" y="778638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BUILD A LUNCH PLAN FROM THE CULINARY HIGHLIGHTS</a:t>
            </a:r>
          </a:p>
        </p:txBody>
      </p:sp>
      <p:sp>
        <p:nvSpPr>
          <p:cNvPr id="37" name="TextBox 5">
            <a:extLst>
              <a:ext uri="{FF2B5EF4-FFF2-40B4-BE49-F238E27FC236}">
                <a16:creationId xmlns:a16="http://schemas.microsoft.com/office/drawing/2014/main" id="{BB609CD2-B6FE-8B7F-245D-77AF8FB1D1B4}"/>
              </a:ext>
            </a:extLst>
          </p:cNvPr>
          <p:cNvSpPr txBox="1"/>
          <p:nvPr/>
        </p:nvSpPr>
        <p:spPr>
          <a:xfrm>
            <a:off x="759267" y="1503789"/>
            <a:ext cx="2915462" cy="3381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47"/>
              </a:lnSpc>
            </a:pPr>
            <a:r>
              <a:rPr lang="en-US" sz="2033" b="1" dirty="0">
                <a:solidFill>
                  <a:srgbClr val="000000"/>
                </a:solidFill>
                <a:latin typeface="Norwester"/>
                <a:ea typeface="Norwester"/>
                <a:cs typeface="Norwester"/>
                <a:sym typeface="Norwester"/>
              </a:rPr>
              <a:t>March 2026 </a:t>
            </a:r>
          </a:p>
        </p:txBody>
      </p:sp>
      <p:pic>
        <p:nvPicPr>
          <p:cNvPr id="38" name="Picture 37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52BA809-E480-65E8-BAF9-C9084936AE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787" y="249611"/>
            <a:ext cx="733066" cy="733066"/>
          </a:xfrm>
          <a:prstGeom prst="rect">
            <a:avLst/>
          </a:prstGeom>
        </p:spPr>
      </p:pic>
      <p:sp>
        <p:nvSpPr>
          <p:cNvPr id="39" name="TextBox 28">
            <a:extLst>
              <a:ext uri="{FF2B5EF4-FFF2-40B4-BE49-F238E27FC236}">
                <a16:creationId xmlns:a16="http://schemas.microsoft.com/office/drawing/2014/main" id="{D4904648-2407-E040-0C06-D6F0A3AAF0AE}"/>
              </a:ext>
            </a:extLst>
          </p:cNvPr>
          <p:cNvSpPr txBox="1"/>
          <p:nvPr/>
        </p:nvSpPr>
        <p:spPr>
          <a:xfrm>
            <a:off x="408853" y="3857924"/>
            <a:ext cx="1568382" cy="84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Week of February 9th</a:t>
            </a:r>
            <a:r>
              <a:rPr lang="en-US" sz="521" b="1" spc="105" baseline="30000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th</a:t>
            </a: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</a:t>
            </a:r>
          </a:p>
        </p:txBody>
      </p:sp>
      <p:sp>
        <p:nvSpPr>
          <p:cNvPr id="40" name="TextBox 28">
            <a:extLst>
              <a:ext uri="{FF2B5EF4-FFF2-40B4-BE49-F238E27FC236}">
                <a16:creationId xmlns:a16="http://schemas.microsoft.com/office/drawing/2014/main" id="{82AA6D44-CF3C-48D1-E5B1-AD77B6D7C6F7}"/>
              </a:ext>
            </a:extLst>
          </p:cNvPr>
          <p:cNvSpPr txBox="1"/>
          <p:nvPr/>
        </p:nvSpPr>
        <p:spPr>
          <a:xfrm>
            <a:off x="217663" y="5380414"/>
            <a:ext cx="1568382" cy="84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Week of February 16</a:t>
            </a:r>
            <a:r>
              <a:rPr lang="en-US" sz="521" b="1" spc="105" baseline="30000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th</a:t>
            </a: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 </a:t>
            </a:r>
          </a:p>
        </p:txBody>
      </p:sp>
      <p:sp>
        <p:nvSpPr>
          <p:cNvPr id="41" name="TextBox 28">
            <a:extLst>
              <a:ext uri="{FF2B5EF4-FFF2-40B4-BE49-F238E27FC236}">
                <a16:creationId xmlns:a16="http://schemas.microsoft.com/office/drawing/2014/main" id="{F827B5ED-23EC-38EB-29BE-3CC12763F732}"/>
              </a:ext>
            </a:extLst>
          </p:cNvPr>
          <p:cNvSpPr txBox="1"/>
          <p:nvPr/>
        </p:nvSpPr>
        <p:spPr>
          <a:xfrm>
            <a:off x="224064" y="7453964"/>
            <a:ext cx="1568382" cy="84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806867">
              <a:lnSpc>
                <a:spcPts val="730"/>
              </a:lnSpc>
              <a:spcBef>
                <a:spcPct val="0"/>
              </a:spcBef>
            </a:pPr>
            <a:r>
              <a:rPr lang="en-US" sz="521" b="1" spc="105" dirty="0">
                <a:solidFill>
                  <a:srgbClr val="605656">
                    <a:alpha val="89804"/>
                  </a:srgbClr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Week of February 23rd </a:t>
            </a:r>
          </a:p>
        </p:txBody>
      </p:sp>
      <p:pic>
        <p:nvPicPr>
          <p:cNvPr id="3" name="Picture 2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503FBF27-1423-6150-DD14-769A301E1C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63" y="3128402"/>
            <a:ext cx="644009" cy="328640"/>
          </a:xfrm>
          <a:prstGeom prst="rect">
            <a:avLst/>
          </a:prstGeom>
        </p:spPr>
      </p:pic>
      <p:pic>
        <p:nvPicPr>
          <p:cNvPr id="20" name="Picture 19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42BC2D60-C316-9283-0A68-3FA1AB6142C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31" y="5138987"/>
            <a:ext cx="324626" cy="165658"/>
          </a:xfrm>
          <a:prstGeom prst="rect">
            <a:avLst/>
          </a:prstGeom>
        </p:spPr>
      </p:pic>
      <p:pic>
        <p:nvPicPr>
          <p:cNvPr id="22" name="Picture 21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8AC35634-05B0-FCF5-5C3F-50CFD8E37A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843" y="3042527"/>
            <a:ext cx="438827" cy="353861"/>
          </a:xfrm>
          <a:prstGeom prst="rect">
            <a:avLst/>
          </a:prstGeom>
        </p:spPr>
      </p:pic>
      <p:pic>
        <p:nvPicPr>
          <p:cNvPr id="23" name="Picture 22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D1A0DA5E-C4AB-F6DB-FCE4-DF4F6D2A61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589" y="4514491"/>
            <a:ext cx="329191" cy="167988"/>
          </a:xfrm>
          <a:prstGeom prst="rect">
            <a:avLst/>
          </a:prstGeom>
        </p:spPr>
      </p:pic>
      <p:pic>
        <p:nvPicPr>
          <p:cNvPr id="24" name="Picture 2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0FD726F9-73EA-B437-1152-4984778FF2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" y="6728121"/>
            <a:ext cx="658420" cy="283362"/>
          </a:xfrm>
          <a:prstGeom prst="rect">
            <a:avLst/>
          </a:prstGeom>
        </p:spPr>
      </p:pic>
      <p:pic>
        <p:nvPicPr>
          <p:cNvPr id="25" name="Picture 24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D27D624F-9AB8-D61F-332C-93D0F80451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700" y="6814114"/>
            <a:ext cx="397545" cy="223338"/>
          </a:xfrm>
          <a:prstGeom prst="rect">
            <a:avLst/>
          </a:prstGeom>
        </p:spPr>
      </p:pic>
      <p:pic>
        <p:nvPicPr>
          <p:cNvPr id="1026" name="Picture 1">
            <a:extLst>
              <a:ext uri="{FF2B5EF4-FFF2-40B4-BE49-F238E27FC236}">
                <a16:creationId xmlns:a16="http://schemas.microsoft.com/office/drawing/2014/main" id="{82E71F42-8351-C6A9-1244-8FE928DE1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857" y="1092923"/>
            <a:ext cx="855679" cy="85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5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50DB4657-1E5C-76EA-7849-06AD5E0AAA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83" y="8459292"/>
            <a:ext cx="419235" cy="273050"/>
          </a:xfrm>
          <a:prstGeom prst="rect">
            <a:avLst/>
          </a:prstGeom>
        </p:spPr>
      </p:pic>
      <p:pic>
        <p:nvPicPr>
          <p:cNvPr id="30" name="Picture 29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AEAFEC8F-2239-70FF-DEF1-CA5088D1F0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928" y="8459292"/>
            <a:ext cx="374934" cy="1913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859D2B0-DB41-BEDE-27E3-7D1E816D4E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71750" y="6816725"/>
            <a:ext cx="622300" cy="273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A0789F-F5B7-3D0B-3D1E-DDFD65BDEE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84450" y="8405795"/>
            <a:ext cx="609600" cy="311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302</Words>
  <Application>Microsoft Office PowerPoint</Application>
  <PresentationFormat>Letter Paper (8.5x11 in)</PresentationFormat>
  <Paragraphs>147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Agrandir Wide</vt:lpstr>
      <vt:lpstr>Aptos</vt:lpstr>
      <vt:lpstr>Arial</vt:lpstr>
      <vt:lpstr>Calibri</vt:lpstr>
      <vt:lpstr>Montserrat Semi-Bold</vt:lpstr>
      <vt:lpstr>Norwester</vt:lpstr>
      <vt:lpstr>Segoe UI</vt:lpstr>
      <vt:lpstr>Special Elite</vt:lpstr>
      <vt:lpstr>1_Office Theme</vt:lpstr>
      <vt:lpstr>PowerPoint Presentation</vt:lpstr>
    </vt:vector>
  </TitlesOfParts>
  <Company>Aramark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Love, Lisa</dc:creator>
  <cp:lastModifiedBy>Hart, Jason</cp:lastModifiedBy>
  <cp:revision>32</cp:revision>
  <cp:lastPrinted>2025-05-06T15:09:47Z</cp:lastPrinted>
  <dcterms:created xsi:type="dcterms:W3CDTF">2025-04-04T15:30:37Z</dcterms:created>
  <dcterms:modified xsi:type="dcterms:W3CDTF">2026-02-23T16:01:16Z</dcterms:modified>
</cp:coreProperties>
</file>